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1" r:id="rId1"/>
  </p:sldMasterIdLst>
  <p:notesMasterIdLst>
    <p:notesMasterId r:id="rId31"/>
  </p:notesMasterIdLst>
  <p:sldIdLst>
    <p:sldId id="256" r:id="rId2"/>
    <p:sldId id="280" r:id="rId3"/>
    <p:sldId id="257" r:id="rId4"/>
    <p:sldId id="260" r:id="rId5"/>
    <p:sldId id="261" r:id="rId6"/>
    <p:sldId id="258" r:id="rId7"/>
    <p:sldId id="259" r:id="rId8"/>
    <p:sldId id="279" r:id="rId9"/>
    <p:sldId id="262" r:id="rId10"/>
    <p:sldId id="263" r:id="rId11"/>
    <p:sldId id="264" r:id="rId12"/>
    <p:sldId id="281" r:id="rId13"/>
    <p:sldId id="265" r:id="rId14"/>
    <p:sldId id="282" r:id="rId15"/>
    <p:sldId id="283" r:id="rId16"/>
    <p:sldId id="266" r:id="rId17"/>
    <p:sldId id="267" r:id="rId18"/>
    <p:sldId id="269" r:id="rId19"/>
    <p:sldId id="278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84" r:id="rId28"/>
    <p:sldId id="285" r:id="rId29"/>
    <p:sldId id="277" r:id="rId30"/>
  </p:sldIdLst>
  <p:sldSz cx="9144000" cy="6858000" type="screen4x3"/>
  <p:notesSz cx="6858000" cy="9144000"/>
  <p:embeddedFontLst>
    <p:embeddedFont>
      <p:font typeface="Helvetica Neue LT Com 65 Medium" panose="020B0604020202020204" pitchFamily="34" charset="0"/>
      <p:regular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Helvetica Neue LT Com 45 Light" panose="020B0403020202020204" pitchFamily="34" charset="0"/>
      <p:regular r:id="rId37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0000"/>
    <a:srgbClr val="C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 autoAdjust="0"/>
  </p:normalViewPr>
  <p:slideViewPr>
    <p:cSldViewPr snapToGrid="0">
      <p:cViewPr varScale="1">
        <p:scale>
          <a:sx n="116" d="100"/>
          <a:sy n="116" d="100"/>
        </p:scale>
        <p:origin x="1326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Lernfortschritt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Tabelle1!$A$2:$A$3</c:f>
              <c:strCache>
                <c:ptCount val="2"/>
                <c:pt idx="0">
                  <c:v>Lernpaket 1</c:v>
                </c:pt>
                <c:pt idx="1">
                  <c:v>Lernpaket 2</c:v>
                </c:pt>
              </c:strCache>
            </c:strRef>
          </c:cat>
          <c:val>
            <c:numRef>
              <c:f>Tabelle1!$B$2:$B$3</c:f>
              <c:numCache>
                <c:formatCode>General</c:formatCode>
                <c:ptCount val="2"/>
                <c:pt idx="0">
                  <c:v>67</c:v>
                </c:pt>
                <c:pt idx="1">
                  <c:v>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62748376"/>
        <c:axId val="362742888"/>
      </c:barChart>
      <c:catAx>
        <c:axId val="3627483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62742888"/>
        <c:crosses val="autoZero"/>
        <c:auto val="1"/>
        <c:lblAlgn val="ctr"/>
        <c:lblOffset val="100"/>
        <c:noMultiLvlLbl val="0"/>
      </c:catAx>
      <c:valAx>
        <c:axId val="362742888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62748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Lernfortschritt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Tabelle1!$A$2:$A$3</c:f>
              <c:strCache>
                <c:ptCount val="2"/>
                <c:pt idx="0">
                  <c:v>Lernpaket 1</c:v>
                </c:pt>
                <c:pt idx="1">
                  <c:v>Lernpaket 2</c:v>
                </c:pt>
              </c:strCache>
            </c:strRef>
          </c:cat>
          <c:val>
            <c:numRef>
              <c:f>Tabelle1!$B$2:$B$3</c:f>
              <c:numCache>
                <c:formatCode>General</c:formatCode>
                <c:ptCount val="2"/>
                <c:pt idx="0">
                  <c:v>67</c:v>
                </c:pt>
                <c:pt idx="1">
                  <c:v>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62749160"/>
        <c:axId val="362151992"/>
      </c:barChart>
      <c:catAx>
        <c:axId val="3627491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62151992"/>
        <c:crosses val="autoZero"/>
        <c:auto val="1"/>
        <c:lblAlgn val="ctr"/>
        <c:lblOffset val="100"/>
        <c:noMultiLvlLbl val="0"/>
      </c:catAx>
      <c:valAx>
        <c:axId val="362151992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62749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D20FAD-1845-4420-94F3-69CB6593B82D}" type="datetimeFigureOut">
              <a:rPr lang="de-DE" smtClean="0"/>
              <a:t>24.04.2017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6028B3-5789-46E2-A2C9-852156249C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8583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028B3-5789-46E2-A2C9-852156249CB1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4802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CE590-5DD3-47E1-B0AF-2EA08BADDBD6}" type="datetimeFigureOut">
              <a:rPr lang="de-DE" smtClean="0"/>
              <a:t>24.04.2017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A411C-E32B-484C-95A1-88F1EBE5223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9996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CE590-5DD3-47E1-B0AF-2EA08BADDBD6}" type="datetimeFigureOut">
              <a:rPr lang="de-DE" smtClean="0"/>
              <a:t>24.04.2017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A411C-E32B-484C-95A1-88F1EBE5223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4896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CE590-5DD3-47E1-B0AF-2EA08BADDBD6}" type="datetimeFigureOut">
              <a:rPr lang="de-DE" smtClean="0"/>
              <a:t>24.04.2017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A411C-E32B-484C-95A1-88F1EBE5223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00251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1473" y="274638"/>
            <a:ext cx="6572296" cy="1143000"/>
          </a:xfrm>
          <a:prstGeom prst="rect">
            <a:avLst/>
          </a:prstGeom>
        </p:spPr>
        <p:txBody>
          <a:bodyPr anchor="ctr"/>
          <a:lstStyle>
            <a:lvl1pPr algn="l">
              <a:defRPr sz="2400">
                <a:solidFill>
                  <a:srgbClr val="006AB2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571475" y="1857364"/>
            <a:ext cx="7643813" cy="421481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1pPr>
            <a:lvl2pP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2pPr>
            <a:lvl3pP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3pPr>
            <a:lvl4pP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1155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CE590-5DD3-47E1-B0AF-2EA08BADDBD6}" type="datetimeFigureOut">
              <a:rPr lang="de-DE" smtClean="0"/>
              <a:t>24.04.2017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A411C-E32B-484C-95A1-88F1EBE5223B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Logo Uform-e Pantone.pdf"/>
          <p:cNvPicPr/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7961538" y="365126"/>
            <a:ext cx="1107623" cy="524552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9" name="Gerader Verbinder 8"/>
          <p:cNvCxnSpPr/>
          <p:nvPr userDrawn="1"/>
        </p:nvCxnSpPr>
        <p:spPr>
          <a:xfrm>
            <a:off x="628650" y="898071"/>
            <a:ext cx="7249886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26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CE590-5DD3-47E1-B0AF-2EA08BADDBD6}" type="datetimeFigureOut">
              <a:rPr lang="de-DE" smtClean="0"/>
              <a:t>24.04.2017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A411C-E32B-484C-95A1-88F1EBE5223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3575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CE590-5DD3-47E1-B0AF-2EA08BADDBD6}" type="datetimeFigureOut">
              <a:rPr lang="de-DE" smtClean="0"/>
              <a:t>24.04.2017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A411C-E32B-484C-95A1-88F1EBE5223B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Logo Uform-e Pantone.pdf"/>
          <p:cNvPicPr/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7961538" y="365126"/>
            <a:ext cx="1107623" cy="52455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501081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CE590-5DD3-47E1-B0AF-2EA08BADDBD6}" type="datetimeFigureOut">
              <a:rPr lang="de-DE" smtClean="0"/>
              <a:t>24.04.2017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A411C-E32B-484C-95A1-88F1EBE5223B}" type="slidenum">
              <a:rPr lang="de-DE" smtClean="0"/>
              <a:t>‹Nr.›</a:t>
            </a:fld>
            <a:endParaRPr lang="de-DE"/>
          </a:p>
        </p:txBody>
      </p:sp>
      <p:pic>
        <p:nvPicPr>
          <p:cNvPr id="10" name="Logo Uform-e Pantone.pdf"/>
          <p:cNvPicPr/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7961538" y="365126"/>
            <a:ext cx="1107623" cy="52455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18555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CE590-5DD3-47E1-B0AF-2EA08BADDBD6}" type="datetimeFigureOut">
              <a:rPr lang="de-DE" smtClean="0"/>
              <a:t>24.04.2017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A411C-E32B-484C-95A1-88F1EBE5223B}" type="slidenum">
              <a:rPr lang="de-DE" smtClean="0"/>
              <a:t>‹Nr.›</a:t>
            </a:fld>
            <a:endParaRPr lang="de-DE"/>
          </a:p>
        </p:txBody>
      </p:sp>
      <p:pic>
        <p:nvPicPr>
          <p:cNvPr id="6" name="Logo Uform-e Pantone.pdf"/>
          <p:cNvPicPr/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7961538" y="365126"/>
            <a:ext cx="1107623" cy="524552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7" name="Gerader Verbinder 6"/>
          <p:cNvCxnSpPr/>
          <p:nvPr userDrawn="1"/>
        </p:nvCxnSpPr>
        <p:spPr>
          <a:xfrm>
            <a:off x="628650" y="898071"/>
            <a:ext cx="7249886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364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CE590-5DD3-47E1-B0AF-2EA08BADDBD6}" type="datetimeFigureOut">
              <a:rPr lang="de-DE" smtClean="0"/>
              <a:t>24.04.2017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A411C-E32B-484C-95A1-88F1EBE5223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1118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CE590-5DD3-47E1-B0AF-2EA08BADDBD6}" type="datetimeFigureOut">
              <a:rPr lang="de-DE" smtClean="0"/>
              <a:t>24.04.2017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A411C-E32B-484C-95A1-88F1EBE5223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2480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CE590-5DD3-47E1-B0AF-2EA08BADDBD6}" type="datetimeFigureOut">
              <a:rPr lang="de-DE" smtClean="0"/>
              <a:t>24.04.2017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A411C-E32B-484C-95A1-88F1EBE5223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4490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329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004207"/>
            <a:ext cx="7886700" cy="51727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4CE590-5DD3-47E1-B0AF-2EA08BADDBD6}" type="datetimeFigureOut">
              <a:rPr lang="de-DE" smtClean="0"/>
              <a:pPr/>
              <a:t>24.04.2017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© u-form Testsysteme GmbH &amp; Co KG 2017</a:t>
            </a:r>
            <a:endParaRPr lang="de-DE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A411C-E32B-484C-95A1-88F1EBE5223B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41761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smtClean="0"/>
              <a:t>Das </a:t>
            </a:r>
            <a:r>
              <a:rPr lang="de-DE" dirty="0"/>
              <a:t>kommt dabei heraus, </a:t>
            </a:r>
            <a:endParaRPr lang="de-DE" dirty="0" smtClean="0"/>
          </a:p>
          <a:p>
            <a:r>
              <a:rPr lang="de-DE" dirty="0" smtClean="0"/>
              <a:t>wenn </a:t>
            </a:r>
            <a:r>
              <a:rPr lang="de-DE" dirty="0"/>
              <a:t>Design </a:t>
            </a:r>
            <a:r>
              <a:rPr lang="de-DE" dirty="0" err="1"/>
              <a:t>Thinking</a:t>
            </a:r>
            <a:r>
              <a:rPr lang="de-DE" dirty="0"/>
              <a:t> auf </a:t>
            </a:r>
            <a:r>
              <a:rPr lang="de-DE" dirty="0" err="1"/>
              <a:t>Gamification</a:t>
            </a:r>
            <a:r>
              <a:rPr lang="de-DE" dirty="0"/>
              <a:t> </a:t>
            </a:r>
            <a:r>
              <a:rPr lang="de-DE" dirty="0" smtClean="0"/>
              <a:t>trifft</a:t>
            </a:r>
            <a:endParaRPr lang="de-DE" dirty="0"/>
          </a:p>
        </p:txBody>
      </p:sp>
      <p:pic>
        <p:nvPicPr>
          <p:cNvPr id="4" name="Logo Uform-e Panton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73993" y="1460758"/>
            <a:ext cx="4395218" cy="204920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907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 </a:t>
            </a:r>
            <a:r>
              <a:rPr lang="de-DE" dirty="0" err="1" smtClean="0"/>
              <a:t>Gamification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-3666520" y="5711747"/>
            <a:ext cx="77271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dirty="0" smtClean="0">
                <a:latin typeface="+mj-lt"/>
              </a:rPr>
              <a:t>Spielend durch die Ausbildung?</a:t>
            </a:r>
            <a:endParaRPr lang="de-DE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7099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33333E-6 3.7037E-7 L 0.2658 3.7037E-7 C 0.38507 3.7037E-7 0.53212 -0.13542 0.53212 -0.24583 L 0.53212 -0.49167 " pathEditMode="relative" rAng="0" ptsTypes="AAAA">
                                      <p:cBhvr>
                                        <p:cTn id="6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97" y="-2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 </a:t>
            </a:r>
            <a:r>
              <a:rPr lang="de-DE" dirty="0" err="1" smtClean="0"/>
              <a:t>Gamification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-1853514" y="1013254"/>
            <a:ext cx="73324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dirty="0" smtClean="0">
                <a:latin typeface="+mj-lt"/>
              </a:rPr>
              <a:t>Spielen „bis der Arzt kommt“?</a:t>
            </a:r>
            <a:endParaRPr lang="de-DE" sz="4000" dirty="0">
              <a:latin typeface="+mj-lt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199095" y="2523930"/>
            <a:ext cx="77271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dirty="0" smtClean="0">
                <a:latin typeface="+mj-lt"/>
              </a:rPr>
              <a:t>Spielend durch die Ausbildung?</a:t>
            </a:r>
            <a:endParaRPr lang="de-DE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23473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44444E-6 L 0.10504 4.44444E-6 C 0.15226 4.44444E-6 0.21024 0.11574 0.21024 0.20972 L 0.21024 0.41967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03" y="20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Gamification</a:t>
            </a:r>
            <a:r>
              <a:rPr lang="de-DE" dirty="0" smtClean="0"/>
              <a:t> – Spielen als Motivator?</a:t>
            </a:r>
            <a:endParaRPr lang="de-DE" dirty="0"/>
          </a:p>
        </p:txBody>
      </p:sp>
      <p:pic>
        <p:nvPicPr>
          <p:cNvPr id="2052" name="Picture 4" descr="Bildergebnis für formel 1 gam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928813"/>
            <a:ext cx="5905500" cy="332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183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Gamification</a:t>
            </a:r>
            <a:r>
              <a:rPr lang="de-DE" dirty="0" smtClean="0"/>
              <a:t> – Spielen als Motivator?</a:t>
            </a:r>
            <a:endParaRPr lang="de-DE" dirty="0"/>
          </a:p>
        </p:txBody>
      </p:sp>
      <p:pic>
        <p:nvPicPr>
          <p:cNvPr id="1026" name="Picture 2" descr="Bildergebnis für formel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123632"/>
            <a:ext cx="7886700" cy="2934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58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Gamification</a:t>
            </a:r>
            <a:r>
              <a:rPr lang="de-DE" dirty="0" smtClean="0"/>
              <a:t> – Spielen als Motivator?</a:t>
            </a:r>
            <a:endParaRPr lang="de-DE" dirty="0"/>
          </a:p>
        </p:txBody>
      </p:sp>
      <p:pic>
        <p:nvPicPr>
          <p:cNvPr id="3074" name="Picture 2" descr="https://upload.wikimedia.org/wikipedia/commons/9/93/Z88v13_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27" y="1261322"/>
            <a:ext cx="7521146" cy="543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073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Gamification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Wie können wir das Thema greifen?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8151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Motivation im Kleinen</a:t>
            </a:r>
            <a:endParaRPr lang="de-DE" dirty="0"/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2346219"/>
              </p:ext>
            </p:extLst>
          </p:nvPr>
        </p:nvGraphicFramePr>
        <p:xfrm>
          <a:off x="628650" y="1004888"/>
          <a:ext cx="7886700" cy="5172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feld 7"/>
          <p:cNvSpPr txBox="1"/>
          <p:nvPr/>
        </p:nvSpPr>
        <p:spPr>
          <a:xfrm>
            <a:off x="2421924" y="2339546"/>
            <a:ext cx="848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33%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3534032" y="4308389"/>
            <a:ext cx="848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66%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44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Motivation im Kleinen</a:t>
            </a:r>
            <a:endParaRPr lang="de-DE" dirty="0"/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</p:nvPr>
        </p:nvGraphicFramePr>
        <p:xfrm>
          <a:off x="628650" y="1004888"/>
          <a:ext cx="7886700" cy="5172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feld 7"/>
          <p:cNvSpPr txBox="1"/>
          <p:nvPr/>
        </p:nvSpPr>
        <p:spPr>
          <a:xfrm>
            <a:off x="2421924" y="2339546"/>
            <a:ext cx="848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33%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3534032" y="4308389"/>
            <a:ext cx="848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66%</a:t>
            </a:r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1631092" y="2174789"/>
            <a:ext cx="6884258" cy="700216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1631092" y="4142947"/>
            <a:ext cx="6884258" cy="700216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976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Mechaniken in der Spielwelt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4184677" y="1526531"/>
            <a:ext cx="25907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400" dirty="0" smtClean="0"/>
              <a:t>Feedback</a:t>
            </a:r>
            <a:endParaRPr lang="de-DE" sz="4400" dirty="0"/>
          </a:p>
        </p:txBody>
      </p:sp>
      <p:sp>
        <p:nvSpPr>
          <p:cNvPr id="5" name="Textfeld 4"/>
          <p:cNvSpPr txBox="1"/>
          <p:nvPr/>
        </p:nvSpPr>
        <p:spPr>
          <a:xfrm>
            <a:off x="399365" y="2924433"/>
            <a:ext cx="77396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400" dirty="0" smtClean="0"/>
              <a:t>Kontinuierlicher Leistungsstand</a:t>
            </a:r>
            <a:endParaRPr lang="de-DE" sz="4400" dirty="0"/>
          </a:p>
        </p:txBody>
      </p:sp>
      <p:sp>
        <p:nvSpPr>
          <p:cNvPr id="6" name="Textfeld 5"/>
          <p:cNvSpPr txBox="1"/>
          <p:nvPr/>
        </p:nvSpPr>
        <p:spPr>
          <a:xfrm>
            <a:off x="6458377" y="4950795"/>
            <a:ext cx="20569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400" dirty="0" err="1" smtClean="0"/>
              <a:t>Badges</a:t>
            </a:r>
            <a:endParaRPr lang="de-DE" sz="4400" dirty="0"/>
          </a:p>
        </p:txBody>
      </p:sp>
      <p:sp>
        <p:nvSpPr>
          <p:cNvPr id="7" name="Abgerundete rechteckige Legende 6"/>
          <p:cNvSpPr/>
          <p:nvPr/>
        </p:nvSpPr>
        <p:spPr>
          <a:xfrm>
            <a:off x="1869988" y="1126996"/>
            <a:ext cx="1804087" cy="799070"/>
          </a:xfrm>
          <a:prstGeom prst="wedgeRoundRectCallout">
            <a:avLst>
              <a:gd name="adj1" fmla="val 78710"/>
              <a:gd name="adj2" fmla="val 61469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bg1"/>
                </a:solidFill>
                <a:latin typeface="+mj-lt"/>
              </a:rPr>
              <a:t>Lohnt es sich?</a:t>
            </a:r>
            <a:endParaRPr lang="de-DE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Abgerundete rechteckige Legende 7"/>
          <p:cNvSpPr/>
          <p:nvPr/>
        </p:nvSpPr>
        <p:spPr>
          <a:xfrm>
            <a:off x="716691" y="3693874"/>
            <a:ext cx="1804087" cy="799070"/>
          </a:xfrm>
          <a:prstGeom prst="wedgeRoundRectCallout">
            <a:avLst>
              <a:gd name="adj1" fmla="val 107477"/>
              <a:gd name="adj2" fmla="val -59150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bg1"/>
                </a:solidFill>
                <a:latin typeface="+mj-lt"/>
              </a:rPr>
              <a:t>Wo stehe ich?</a:t>
            </a:r>
            <a:endParaRPr lang="de-DE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Abgerundete rechteckige Legende 8"/>
          <p:cNvSpPr/>
          <p:nvPr/>
        </p:nvSpPr>
        <p:spPr>
          <a:xfrm>
            <a:off x="3604054" y="5497960"/>
            <a:ext cx="1804087" cy="799070"/>
          </a:xfrm>
          <a:prstGeom prst="wedgeRoundRectCallout">
            <a:avLst>
              <a:gd name="adj1" fmla="val 107477"/>
              <a:gd name="adj2" fmla="val -59150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bg1"/>
                </a:solidFill>
                <a:latin typeface="+mj-lt"/>
              </a:rPr>
              <a:t>Lob, Ruhm, Ehre</a:t>
            </a:r>
            <a:endParaRPr lang="de-DE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23949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Und was ist daraus geworden?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Der Azubi-Navigator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3121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Design </a:t>
            </a:r>
            <a:r>
              <a:rPr lang="de-DE" dirty="0" err="1" smtClean="0"/>
              <a:t>Thinking</a:t>
            </a:r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62" y="2575420"/>
            <a:ext cx="8598324" cy="279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68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Azubi-Navigator</a:t>
            </a:r>
            <a:endParaRPr lang="de-DE" dirty="0"/>
          </a:p>
        </p:txBody>
      </p:sp>
      <p:pic>
        <p:nvPicPr>
          <p:cNvPr id="3" name="Inhaltsplatzhalt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632" y="1004888"/>
            <a:ext cx="6892736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03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3600" dirty="0" smtClean="0"/>
              <a:t>Azubinavigator - Entlasten</a:t>
            </a:r>
            <a:endParaRPr lang="de-DE" sz="3600" dirty="0"/>
          </a:p>
        </p:txBody>
      </p:sp>
      <p:sp>
        <p:nvSpPr>
          <p:cNvPr id="3" name="Rechteck 2"/>
          <p:cNvSpPr/>
          <p:nvPr/>
        </p:nvSpPr>
        <p:spPr>
          <a:xfrm>
            <a:off x="3231408" y="3244334"/>
            <a:ext cx="46111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200" dirty="0"/>
              <a:t>Welche Azubis habe ich?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845276" y="2422250"/>
            <a:ext cx="35612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/>
              <a:t>Wo ist mein </a:t>
            </a:r>
            <a:r>
              <a:rPr lang="de-DE" sz="3200" dirty="0" smtClean="0"/>
              <a:t>Azubi?</a:t>
            </a:r>
            <a:endParaRPr lang="de-DE" sz="3200" dirty="0"/>
          </a:p>
        </p:txBody>
      </p:sp>
      <p:sp>
        <p:nvSpPr>
          <p:cNvPr id="5" name="Rechteck 4"/>
          <p:cNvSpPr/>
          <p:nvPr/>
        </p:nvSpPr>
        <p:spPr>
          <a:xfrm>
            <a:off x="729047" y="5700754"/>
            <a:ext cx="778630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dirty="0"/>
              <a:t>In welchem Ausbildungsabschnitt befindet er oder sie sich?</a:t>
            </a:r>
          </a:p>
        </p:txBody>
      </p:sp>
      <p:sp>
        <p:nvSpPr>
          <p:cNvPr id="6" name="Rechteck 5"/>
          <p:cNvSpPr/>
          <p:nvPr/>
        </p:nvSpPr>
        <p:spPr>
          <a:xfrm>
            <a:off x="1007885" y="1582762"/>
            <a:ext cx="80207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200" dirty="0"/>
              <a:t>Wer geht in welche Berufsschule und wann?</a:t>
            </a:r>
          </a:p>
        </p:txBody>
      </p:sp>
      <p:sp>
        <p:nvSpPr>
          <p:cNvPr id="7" name="Rechteck 6"/>
          <p:cNvSpPr/>
          <p:nvPr/>
        </p:nvSpPr>
        <p:spPr>
          <a:xfrm>
            <a:off x="410669" y="4861266"/>
            <a:ext cx="46076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200" dirty="0"/>
              <a:t>Wie ist der Notenverlauf?</a:t>
            </a:r>
          </a:p>
        </p:txBody>
      </p:sp>
      <p:sp>
        <p:nvSpPr>
          <p:cNvPr id="8" name="Rechteck 7"/>
          <p:cNvSpPr/>
          <p:nvPr/>
        </p:nvSpPr>
        <p:spPr>
          <a:xfrm>
            <a:off x="729047" y="3973008"/>
            <a:ext cx="82996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dirty="0"/>
              <a:t>Welche Ausbildungsinhalte umfasst der Beruf?</a:t>
            </a:r>
          </a:p>
        </p:txBody>
      </p:sp>
    </p:spTree>
    <p:extLst>
      <p:ext uri="{BB962C8B-B14F-4D97-AF65-F5344CB8AC3E}">
        <p14:creationId xmlns:p14="http://schemas.microsoft.com/office/powerpoint/2010/main" val="101911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/>
      <p:bldP spid="7" grpId="0"/>
      <p:bldP spid="7" grpId="1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Azubinavigator - Entlasten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112179"/>
            <a:ext cx="7963909" cy="550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2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Azubi-Navigator - Entlasten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028251"/>
            <a:ext cx="7723799" cy="555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33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Azubi-Navigator – Entlasten und Motivation</a:t>
            </a:r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3637006" y="1321939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2800" dirty="0" smtClean="0"/>
              <a:t>Ist der Ausbildungsnachweis schon vorgelegt worden?</a:t>
            </a:r>
            <a:endParaRPr lang="de-DE" sz="2800" dirty="0"/>
          </a:p>
        </p:txBody>
      </p:sp>
      <p:sp>
        <p:nvSpPr>
          <p:cNvPr id="4" name="Rechteck 3"/>
          <p:cNvSpPr/>
          <p:nvPr/>
        </p:nvSpPr>
        <p:spPr>
          <a:xfrm>
            <a:off x="2286000" y="3680726"/>
            <a:ext cx="62293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dirty="0"/>
              <a:t>Bald ist die Probezeit beendet. Steht ein Feedbackgespräch an?</a:t>
            </a:r>
          </a:p>
        </p:txBody>
      </p:sp>
      <p:sp>
        <p:nvSpPr>
          <p:cNvPr id="5" name="Rechteck 4"/>
          <p:cNvSpPr/>
          <p:nvPr/>
        </p:nvSpPr>
        <p:spPr>
          <a:xfrm>
            <a:off x="628649" y="4959349"/>
            <a:ext cx="82435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dirty="0" smtClean="0"/>
              <a:t>Der Notenschnitt sinkt. In welchen Fächern ist Förderungsbedarf?</a:t>
            </a:r>
            <a:endParaRPr lang="de-DE" sz="2800" dirty="0"/>
          </a:p>
        </p:txBody>
      </p:sp>
      <p:sp>
        <p:nvSpPr>
          <p:cNvPr id="6" name="Rechteck 5"/>
          <p:cNvSpPr/>
          <p:nvPr/>
        </p:nvSpPr>
        <p:spPr>
          <a:xfrm>
            <a:off x="1173119" y="2733638"/>
            <a:ext cx="67977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dirty="0"/>
              <a:t>Der </a:t>
            </a:r>
            <a:r>
              <a:rPr lang="de-DE" sz="2800" dirty="0" smtClean="0"/>
              <a:t>Azubi hat </a:t>
            </a:r>
            <a:r>
              <a:rPr lang="de-DE" sz="2800" dirty="0"/>
              <a:t>nächste Woche Geburtstag</a:t>
            </a:r>
          </a:p>
        </p:txBody>
      </p:sp>
    </p:spTree>
    <p:extLst>
      <p:ext uri="{BB962C8B-B14F-4D97-AF65-F5344CB8AC3E}">
        <p14:creationId xmlns:p14="http://schemas.microsoft.com/office/powerpoint/2010/main" val="2659420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mph" presetSubtype="0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8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Azubi-Navigator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3345" y="1062681"/>
            <a:ext cx="3477309" cy="535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885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Azubi-Navigator – Zeugnis-Generator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023022"/>
            <a:ext cx="8109976" cy="560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98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Azubi-Navigator – Motivierendes Lernen</a:t>
            </a: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464" y="1004888"/>
            <a:ext cx="6869071" cy="5172075"/>
          </a:xfr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321" y="898070"/>
            <a:ext cx="2935727" cy="595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72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Azubi-Navigator – Motivierendes Lernen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99" y="1004888"/>
            <a:ext cx="7483002" cy="5172075"/>
          </a:xfrm>
        </p:spPr>
      </p:pic>
    </p:spTree>
    <p:extLst>
      <p:ext uri="{BB962C8B-B14F-4D97-AF65-F5344CB8AC3E}">
        <p14:creationId xmlns:p14="http://schemas.microsoft.com/office/powerpoint/2010/main" val="418013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Vielen Dank</a:t>
            </a:r>
            <a:endParaRPr lang="de-DE" dirty="0"/>
          </a:p>
        </p:txBody>
      </p:sp>
      <p:sp>
        <p:nvSpPr>
          <p:cNvPr id="7" name="Rechteck 6"/>
          <p:cNvSpPr/>
          <p:nvPr/>
        </p:nvSpPr>
        <p:spPr>
          <a:xfrm rot="1227078">
            <a:off x="5674120" y="4006811"/>
            <a:ext cx="3155092" cy="914400"/>
          </a:xfrm>
          <a:prstGeom prst="rect">
            <a:avLst/>
          </a:prstGeom>
          <a:solidFill>
            <a:srgbClr val="EA0000"/>
          </a:solidFill>
          <a:ln>
            <a:noFill/>
          </a:ln>
          <a:effectLst>
            <a:outerShdw blurRad="889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http://azubinavi.de/neugierig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8" y="4919860"/>
            <a:ext cx="6461493" cy="104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97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Design </a:t>
            </a:r>
            <a:r>
              <a:rPr lang="de-DE" dirty="0" err="1" smtClean="0"/>
              <a:t>Thinking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373874"/>
            <a:ext cx="7886700" cy="4434103"/>
          </a:xfrm>
        </p:spPr>
      </p:pic>
    </p:spTree>
    <p:extLst>
      <p:ext uri="{BB962C8B-B14F-4D97-AF65-F5344CB8AC3E}">
        <p14:creationId xmlns:p14="http://schemas.microsoft.com/office/powerpoint/2010/main" val="278784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Design </a:t>
            </a:r>
            <a:r>
              <a:rPr lang="de-DE" dirty="0" err="1" smtClean="0"/>
              <a:t>Thinking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099629"/>
            <a:ext cx="7886700" cy="4982593"/>
          </a:xfrm>
        </p:spPr>
      </p:pic>
    </p:spTree>
    <p:extLst>
      <p:ext uri="{BB962C8B-B14F-4D97-AF65-F5344CB8AC3E}">
        <p14:creationId xmlns:p14="http://schemas.microsoft.com/office/powerpoint/2010/main" val="360338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Design </a:t>
            </a:r>
            <a:r>
              <a:rPr lang="de-DE" dirty="0" err="1" smtClean="0"/>
              <a:t>Thinking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747" y="1004888"/>
            <a:ext cx="7336505" cy="5172075"/>
          </a:xfrm>
        </p:spPr>
      </p:pic>
    </p:spTree>
    <p:extLst>
      <p:ext uri="{BB962C8B-B14F-4D97-AF65-F5344CB8AC3E}">
        <p14:creationId xmlns:p14="http://schemas.microsoft.com/office/powerpoint/2010/main" val="34236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Design </a:t>
            </a:r>
            <a:r>
              <a:rPr lang="de-DE" dirty="0" err="1" smtClean="0"/>
              <a:t>Thinking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373874"/>
            <a:ext cx="7886700" cy="4434103"/>
          </a:xfrm>
        </p:spPr>
      </p:pic>
    </p:spTree>
    <p:extLst>
      <p:ext uri="{BB962C8B-B14F-4D97-AF65-F5344CB8AC3E}">
        <p14:creationId xmlns:p14="http://schemas.microsoft.com/office/powerpoint/2010/main" val="36262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Design </a:t>
            </a:r>
            <a:r>
              <a:rPr lang="de-DE" dirty="0" err="1" smtClean="0"/>
              <a:t>Thinking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632" y="1004888"/>
            <a:ext cx="6892736" cy="5172075"/>
          </a:xfrm>
        </p:spPr>
      </p:pic>
    </p:spTree>
    <p:extLst>
      <p:ext uri="{BB962C8B-B14F-4D97-AF65-F5344CB8AC3E}">
        <p14:creationId xmlns:p14="http://schemas.microsoft.com/office/powerpoint/2010/main" val="3105816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Ergebnis: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428367" y="1472583"/>
            <a:ext cx="402706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600" dirty="0" smtClean="0"/>
              <a:t>Entlastung</a:t>
            </a:r>
            <a:endParaRPr lang="de-DE" sz="6600" dirty="0"/>
          </a:p>
        </p:txBody>
      </p:sp>
      <p:sp>
        <p:nvSpPr>
          <p:cNvPr id="5" name="Textfeld 4"/>
          <p:cNvSpPr txBox="1"/>
          <p:nvPr/>
        </p:nvSpPr>
        <p:spPr>
          <a:xfrm>
            <a:off x="5211513" y="5395784"/>
            <a:ext cx="393248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600" dirty="0" smtClean="0"/>
              <a:t>Motivation</a:t>
            </a:r>
            <a:endParaRPr lang="de-DE" sz="6600" dirty="0"/>
          </a:p>
        </p:txBody>
      </p:sp>
    </p:spTree>
    <p:extLst>
      <p:ext uri="{BB962C8B-B14F-4D97-AF65-F5344CB8AC3E}">
        <p14:creationId xmlns:p14="http://schemas.microsoft.com/office/powerpoint/2010/main" val="391830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85185E-6 L -3.88889E-6 0.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59259E-6 L 4.16667E-6 -0.3101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Gamification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465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enutzerdefiniert 1">
      <a:majorFont>
        <a:latin typeface="Helvetica Neue LT Com 65 Medium"/>
        <a:ea typeface=""/>
        <a:cs typeface=""/>
      </a:majorFont>
      <a:minorFont>
        <a:latin typeface="Helvetica Neue LT Com 45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227</Words>
  <Application>Microsoft Office PowerPoint</Application>
  <PresentationFormat>Bildschirmpräsentation (4:3)</PresentationFormat>
  <Paragraphs>64</Paragraphs>
  <Slides>29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29</vt:i4>
      </vt:variant>
    </vt:vector>
  </HeadingPairs>
  <TitlesOfParts>
    <vt:vector size="35" baseType="lpstr">
      <vt:lpstr>Helvetica Neue LT Com 65 Medium</vt:lpstr>
      <vt:lpstr>Calibri</vt:lpstr>
      <vt:lpstr>Helvetica Neue LT Com 45 Light</vt:lpstr>
      <vt:lpstr>Arial</vt:lpstr>
      <vt:lpstr>Wingdings</vt:lpstr>
      <vt:lpstr>Office Theme</vt:lpstr>
      <vt:lpstr> </vt:lpstr>
      <vt:lpstr>Design Thinking</vt:lpstr>
      <vt:lpstr>Design Thinking</vt:lpstr>
      <vt:lpstr>Design Thinking</vt:lpstr>
      <vt:lpstr>Design Thinking</vt:lpstr>
      <vt:lpstr>Design Thinking</vt:lpstr>
      <vt:lpstr>Design Thinking</vt:lpstr>
      <vt:lpstr>Ergebnis:</vt:lpstr>
      <vt:lpstr>Gamification</vt:lpstr>
      <vt:lpstr> Gamification</vt:lpstr>
      <vt:lpstr> Gamification</vt:lpstr>
      <vt:lpstr>Gamification – Spielen als Motivator?</vt:lpstr>
      <vt:lpstr>Gamification – Spielen als Motivator?</vt:lpstr>
      <vt:lpstr>Gamification – Spielen als Motivator?</vt:lpstr>
      <vt:lpstr>Gamification</vt:lpstr>
      <vt:lpstr>Motivation im Kleinen</vt:lpstr>
      <vt:lpstr>Motivation im Kleinen</vt:lpstr>
      <vt:lpstr>Mechaniken in der Spielwelt</vt:lpstr>
      <vt:lpstr>Und was ist daraus geworden?</vt:lpstr>
      <vt:lpstr>Azubi-Navigator</vt:lpstr>
      <vt:lpstr>Azubinavigator - Entlasten</vt:lpstr>
      <vt:lpstr>Azubinavigator - Entlasten</vt:lpstr>
      <vt:lpstr>Azubi-Navigator - Entlasten</vt:lpstr>
      <vt:lpstr>Azubi-Navigator – Entlasten und Motivation</vt:lpstr>
      <vt:lpstr>Azubi-Navigator</vt:lpstr>
      <vt:lpstr>Azubi-Navigator – Zeugnis-Generator</vt:lpstr>
      <vt:lpstr>Azubi-Navigator – Motivierendes Lernen</vt:lpstr>
      <vt:lpstr>Azubi-Navigator – Motivierendes Lernen</vt:lpstr>
      <vt:lpstr>Vielen Dank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 Bewerbernavigator</dc:title>
  <dc:creator>Cornelius Scheffel</dc:creator>
  <cp:lastModifiedBy>Cornelius Scheffel</cp:lastModifiedBy>
  <cp:revision>110</cp:revision>
  <dcterms:created xsi:type="dcterms:W3CDTF">2016-11-09T11:01:24Z</dcterms:created>
  <dcterms:modified xsi:type="dcterms:W3CDTF">2017-04-24T07:11:21Z</dcterms:modified>
</cp:coreProperties>
</file>